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handoutMasterIdLst>
    <p:handoutMasterId r:id="rId22"/>
  </p:handoutMasterIdLst>
  <p:sldIdLst>
    <p:sldId id="273" r:id="rId2"/>
    <p:sldId id="256" r:id="rId3"/>
    <p:sldId id="265" r:id="rId4"/>
    <p:sldId id="258" r:id="rId5"/>
    <p:sldId id="260" r:id="rId6"/>
    <p:sldId id="261" r:id="rId7"/>
    <p:sldId id="262" r:id="rId8"/>
    <p:sldId id="267" r:id="rId9"/>
    <p:sldId id="263" r:id="rId10"/>
    <p:sldId id="266" r:id="rId11"/>
    <p:sldId id="264" r:id="rId12"/>
    <p:sldId id="259" r:id="rId13"/>
    <p:sldId id="270" r:id="rId14"/>
    <p:sldId id="271" r:id="rId15"/>
    <p:sldId id="268" r:id="rId16"/>
    <p:sldId id="269" r:id="rId17"/>
    <p:sldId id="272" r:id="rId18"/>
    <p:sldId id="276" r:id="rId19"/>
    <p:sldId id="277"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FFDA73"/>
    <a:srgbClr val="FFDE55"/>
    <a:srgbClr val="FFCB1C"/>
    <a:srgbClr val="FFA611"/>
    <a:srgbClr val="FFEC38"/>
    <a:srgbClr val="FFD44A"/>
    <a:srgbClr val="FFE61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94684" autoAdjust="0"/>
  </p:normalViewPr>
  <p:slideViewPr>
    <p:cSldViewPr snapToGrid="0" snapToObjects="1">
      <p:cViewPr varScale="1">
        <p:scale>
          <a:sx n="77" d="100"/>
          <a:sy n="77" d="100"/>
        </p:scale>
        <p:origin x="-1912" y="-96"/>
      </p:cViewPr>
      <p:guideLst>
        <p:guide orient="horz" pos="2160"/>
        <p:guide pos="2880"/>
      </p:guideLst>
    </p:cSldViewPr>
  </p:slideViewPr>
  <p:outlineViewPr>
    <p:cViewPr>
      <p:scale>
        <a:sx n="33" d="100"/>
        <a:sy n="33" d="100"/>
      </p:scale>
      <p:origin x="0" y="77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DDCBAD-D388-AD46-9EB2-E0CBAC9EF049}" type="datetimeFigureOut">
              <a:rPr lang="en-US" smtClean="0"/>
              <a:t>2/21/11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0061DE-FC2C-F64D-8A16-94255E6805F2}" type="slidenum">
              <a:rPr lang="en-US" smtClean="0"/>
              <a:t>‹#›</a:t>
            </a:fld>
            <a:endParaRPr lang="en-US"/>
          </a:p>
        </p:txBody>
      </p:sp>
    </p:spTree>
    <p:extLst>
      <p:ext uri="{BB962C8B-B14F-4D97-AF65-F5344CB8AC3E}">
        <p14:creationId xmlns:p14="http://schemas.microsoft.com/office/powerpoint/2010/main" val="12775666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8ACDB3CC-F982-40F9-8DD6-BCC9AFBF44BD}" type="datetime1">
              <a:rPr lang="en-US" smtClean="0"/>
              <a:pPr/>
              <a:t>2/21/11</a:t>
            </a:fld>
            <a:endParaRPr lang="en-US" dirty="0"/>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AC5B1FEA-406A-7749-A5C3-DDCB5F67A4CE}"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A4A6734C-E115-4BC5-9FB0-F9BF6FABFDA0}" type="datetimeFigureOut">
              <a:rPr lang="en-US" smtClean="0"/>
              <a:t>2/21/11</a:t>
            </a:fld>
            <a:endParaRPr lang="en-US"/>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D739C4FB-7D33-419B-8833-D1372BFD11C8}"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A4A6734C-E115-4BC5-9FB0-F9BF6FABFDA0}" type="datetimeFigureOut">
              <a:rPr lang="en-US" smtClean="0"/>
              <a:t>2/21/11</a:t>
            </a:fld>
            <a:endParaRPr lang="en-US"/>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D739C4FB-7D33-419B-8833-D1372BFD11C8}"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A4A6734C-E115-4BC5-9FB0-F9BF6FABFDA0}" type="datetimeFigureOut">
              <a:rPr lang="en-US" smtClean="0"/>
              <a:t>2/21/11</a:t>
            </a:fld>
            <a:endParaRPr lang="en-US"/>
          </a:p>
        </p:txBody>
      </p:sp>
      <p:sp>
        <p:nvSpPr>
          <p:cNvPr id="5" name="Footer Placeholder 4"/>
          <p:cNvSpPr>
            <a:spLocks noGrp="1"/>
          </p:cNvSpPr>
          <p:nvPr>
            <p:ph type="ftr" sz="quarter" idx="11"/>
          </p:nvPr>
        </p:nvSpPr>
        <p:spPr>
          <a:xfrm rot="900000">
            <a:off x="3103620" y="6177546"/>
            <a:ext cx="2392237" cy="365125"/>
          </a:xfrm>
        </p:spPr>
        <p:txBody>
          <a:bodyPr/>
          <a:lstStyle/>
          <a:p>
            <a:endParaRPr lang="en-US"/>
          </a:p>
        </p:txBody>
      </p:sp>
      <p:sp>
        <p:nvSpPr>
          <p:cNvPr id="6" name="Slide Number Placeholder 5"/>
          <p:cNvSpPr>
            <a:spLocks noGrp="1"/>
          </p:cNvSpPr>
          <p:nvPr>
            <p:ph type="sldNum" sz="quarter" idx="12"/>
          </p:nvPr>
        </p:nvSpPr>
        <p:spPr>
          <a:xfrm rot="900000">
            <a:off x="1265370" y="300797"/>
            <a:ext cx="2287319" cy="365125"/>
          </a:xfrm>
        </p:spPr>
        <p:txBody>
          <a:bodyPr/>
          <a:lstStyle/>
          <a:p>
            <a:fld id="{D739C4FB-7D33-419B-8833-D1372BFD11C8}"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64DDAE5B-B07C-441A-8026-C23A427A74DC}" type="datetime1">
              <a:rPr lang="en-US" smtClean="0"/>
              <a:pPr/>
              <a:t>2/21/11</a:t>
            </a:fld>
            <a:endParaRPr lang="en-US"/>
          </a:p>
        </p:txBody>
      </p:sp>
      <p:sp>
        <p:nvSpPr>
          <p:cNvPr id="5" name="Footer Placeholder 4"/>
          <p:cNvSpPr>
            <a:spLocks noGrp="1"/>
          </p:cNvSpPr>
          <p:nvPr>
            <p:ph type="ftr" sz="quarter" idx="11"/>
          </p:nvPr>
        </p:nvSpPr>
        <p:spPr>
          <a:xfrm rot="900000">
            <a:off x="7056965" y="3170795"/>
            <a:ext cx="1926305" cy="365125"/>
          </a:xfrm>
        </p:spPr>
        <p:txBody>
          <a:bodyPr/>
          <a:lstStyle/>
          <a:p>
            <a:endParaRPr lang="en-US"/>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AC5B1FEA-406A-7749-A5C3-DDCB5F67A4CE}" type="slidenum">
              <a:rPr lang="en-US" smtClean="0"/>
              <a:pPr/>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A4A6734C-E115-4BC5-9FB0-F9BF6FABFDA0}" type="datetimeFigureOut">
              <a:rPr lang="en-US" smtClean="0"/>
              <a:t>2/21/11</a:t>
            </a:fld>
            <a:endParaRPr lang="en-US"/>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D739C4FB-7D33-419B-8833-D1372BFD11C8}"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A4A6734C-E115-4BC5-9FB0-F9BF6FABFDA0}" type="datetimeFigureOut">
              <a:rPr lang="en-US" smtClean="0"/>
              <a:t>2/21/11</a:t>
            </a:fld>
            <a:endParaRPr lang="en-US"/>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D739C4FB-7D33-419B-8833-D1372BFD11C8}"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A4A6734C-E115-4BC5-9FB0-F9BF6FABFDA0}" type="datetimeFigureOut">
              <a:rPr lang="en-US" smtClean="0"/>
              <a:t>2/21/11</a:t>
            </a:fld>
            <a:endParaRPr lang="en-US"/>
          </a:p>
        </p:txBody>
      </p:sp>
      <p:sp>
        <p:nvSpPr>
          <p:cNvPr id="4" name="Footer Placeholder 3"/>
          <p:cNvSpPr>
            <a:spLocks noGrp="1"/>
          </p:cNvSpPr>
          <p:nvPr>
            <p:ph type="ftr" sz="quarter" idx="11"/>
          </p:nvPr>
        </p:nvSpPr>
        <p:spPr>
          <a:xfrm rot="900000">
            <a:off x="2493721" y="6101033"/>
            <a:ext cx="3052113" cy="365125"/>
          </a:xfrm>
        </p:spPr>
        <p:txBody>
          <a:bodyPr/>
          <a:lstStyle/>
          <a:p>
            <a:endParaRPr lang="en-US"/>
          </a:p>
        </p:txBody>
      </p:sp>
      <p:sp>
        <p:nvSpPr>
          <p:cNvPr id="5" name="Slide Number Placeholder 4"/>
          <p:cNvSpPr>
            <a:spLocks noGrp="1"/>
          </p:cNvSpPr>
          <p:nvPr>
            <p:ph type="sldNum" sz="quarter" idx="12"/>
          </p:nvPr>
        </p:nvSpPr>
        <p:spPr>
          <a:xfrm rot="900000">
            <a:off x="1261872" y="301752"/>
            <a:ext cx="2286000" cy="365125"/>
          </a:xfrm>
        </p:spPr>
        <p:txBody>
          <a:bodyPr/>
          <a:lstStyle/>
          <a:p>
            <a:fld id="{D739C4FB-7D33-419B-8833-D1372BFD11C8}"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A4A6734C-E115-4BC5-9FB0-F9BF6FABFDA0}" type="datetimeFigureOut">
              <a:rPr lang="en-US" smtClean="0"/>
              <a:t>2/21/11</a:t>
            </a:fld>
            <a:endParaRPr lang="en-US"/>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D739C4FB-7D33-419B-8833-D1372BFD11C8}"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A4A6734C-E115-4BC5-9FB0-F9BF6FABFDA0}" type="datetimeFigureOut">
              <a:rPr lang="en-US" smtClean="0"/>
              <a:t>2/21/11</a:t>
            </a:fld>
            <a:endParaRPr lang="en-US"/>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D739C4FB-7D33-419B-8833-D1372BFD11C8}"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A4A6734C-E115-4BC5-9FB0-F9BF6FABFDA0}" type="datetimeFigureOut">
              <a:rPr lang="en-US" smtClean="0"/>
              <a:t>2/21/11</a:t>
            </a:fld>
            <a:endParaRPr lang="en-US"/>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D739C4FB-7D33-419B-8833-D1372BFD11C8}"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A4A6734C-E115-4BC5-9FB0-F9BF6FABFDA0}" type="datetimeFigureOut">
              <a:rPr lang="en-US" smtClean="0"/>
              <a:t>2/21/11</a:t>
            </a:fld>
            <a:endParaRPr lang="en-US"/>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D739C4FB-7D33-419B-8833-D1372BFD11C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xmlns:p14="http://schemas.microsoft.com/office/powerpoint/2010/main"/>
  <p:timing>
    <p:tnLst>
      <p:par>
        <p:cTn xmlns:p14="http://schemas.microsoft.com/office/powerpoint/2010/mai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4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4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4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judithhoffman.net/blog/2007/04/dream-focusing-device-done-at-last.html" TargetMode="External"/><Relationship Id="rId4" Type="http://schemas.openxmlformats.org/officeDocument/2006/relationships/image" Target="../media/image4.jpg"/><Relationship Id="rId1" Type="http://schemas.openxmlformats.org/officeDocument/2006/relationships/slideLayout" Target="../slideLayouts/slideLayout9.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g"/><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blogdelanine.blogspot.com/" TargetMode="External"/><Relationship Id="rId4" Type="http://schemas.openxmlformats.org/officeDocument/2006/relationships/hyperlink" Target="http://www.etsy.com/profile.php?user_id=22985" TargetMode="External"/><Relationship Id="rId5" Type="http://schemas.openxmlformats.org/officeDocument/2006/relationships/hyperlink" Target="http://erinzam.com/" TargetMode="External"/><Relationship Id="rId6"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hyperlink" Target="http://leanneshapton.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jpg"/><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30736" y="2116356"/>
            <a:ext cx="5583660" cy="3607882"/>
          </a:xfrm>
          <a:prstGeom prst="rect">
            <a:avLst/>
          </a:prstGeom>
          <a:noFill/>
        </p:spPr>
        <p:txBody>
          <a:bodyPr wrap="square" rtlCol="0">
            <a:spAutoFit/>
          </a:bodyPr>
          <a:lstStyle/>
          <a:p>
            <a:endParaRPr lang="en-US" dirty="0"/>
          </a:p>
        </p:txBody>
      </p:sp>
      <p:sp>
        <p:nvSpPr>
          <p:cNvPr id="6" name="Rectangle 5"/>
          <p:cNvSpPr/>
          <p:nvPr/>
        </p:nvSpPr>
        <p:spPr>
          <a:xfrm>
            <a:off x="3374512" y="23512"/>
            <a:ext cx="5321612" cy="6740306"/>
          </a:xfrm>
          <a:prstGeom prst="rect">
            <a:avLst/>
          </a:prstGeom>
        </p:spPr>
        <p:txBody>
          <a:bodyPr wrap="square">
            <a:spAutoFit/>
          </a:bodyPr>
          <a:lstStyle/>
          <a:p>
            <a:endParaRPr lang="en-US" sz="2400" dirty="0" smtClean="0"/>
          </a:p>
          <a:p>
            <a:pPr marL="457200" indent="-457200">
              <a:buFont typeface="+mj-ea"/>
              <a:buAutoNum type="circleNumDbPlain"/>
            </a:pPr>
            <a:r>
              <a:rPr lang="en-US" sz="2000" dirty="0" smtClean="0"/>
              <a:t>Base </a:t>
            </a:r>
            <a:r>
              <a:rPr lang="en-US" sz="2000" dirty="0"/>
              <a:t>your book on a theme relevant and important to you.</a:t>
            </a:r>
          </a:p>
          <a:p>
            <a:pPr marL="457200" indent="-457200">
              <a:buFont typeface="+mj-ea"/>
              <a:buAutoNum type="circleNumDbPlain"/>
            </a:pPr>
            <a:endParaRPr lang="en-US" sz="2000" dirty="0" smtClean="0"/>
          </a:p>
          <a:p>
            <a:pPr marL="457200" indent="-457200">
              <a:buFont typeface="+mj-ea"/>
              <a:buAutoNum type="circleNumDbPlain"/>
            </a:pPr>
            <a:r>
              <a:rPr lang="en-US" sz="2000" dirty="0" smtClean="0"/>
              <a:t>Activate </a:t>
            </a:r>
            <a:r>
              <a:rPr lang="en-US" sz="2000" dirty="0"/>
              <a:t>2 more pages in your book by </a:t>
            </a:r>
            <a:r>
              <a:rPr lang="en-US" sz="2000" dirty="0" smtClean="0"/>
              <a:t>Visually </a:t>
            </a:r>
            <a:r>
              <a:rPr lang="en-US" sz="2000" dirty="0"/>
              <a:t>Journaling </a:t>
            </a:r>
            <a:br>
              <a:rPr lang="en-US" sz="2000" dirty="0"/>
            </a:br>
            <a:r>
              <a:rPr lang="en-US" sz="2000" dirty="0"/>
              <a:t>your </a:t>
            </a:r>
            <a:r>
              <a:rPr lang="en-US" sz="2000" dirty="0" smtClean="0"/>
              <a:t>thoughts.</a:t>
            </a:r>
          </a:p>
          <a:p>
            <a:pPr marL="457200" indent="-457200">
              <a:buFont typeface="+mj-ea"/>
              <a:buAutoNum type="circleNumDbPlain"/>
            </a:pPr>
            <a:endParaRPr lang="en-US" sz="2000" dirty="0" smtClean="0"/>
          </a:p>
          <a:p>
            <a:pPr marL="457200" indent="-457200">
              <a:buFont typeface="+mj-ea"/>
              <a:buAutoNum type="circleNumDbPlain"/>
            </a:pPr>
            <a:r>
              <a:rPr lang="en-US" sz="2000" dirty="0" smtClean="0"/>
              <a:t>Write something- a poem, or story, intertwined with artistic elements that are supportive to your theme.</a:t>
            </a:r>
          </a:p>
          <a:p>
            <a:pPr marL="457200" indent="-457200">
              <a:buFont typeface="+mj-ea"/>
              <a:buAutoNum type="circleNumDbPlain"/>
            </a:pPr>
            <a:endParaRPr lang="en-US" sz="2000" dirty="0" smtClean="0"/>
          </a:p>
          <a:p>
            <a:pPr marL="457200" indent="-457200">
              <a:buFont typeface="+mj-ea"/>
              <a:buAutoNum type="circleNumDbPlain"/>
            </a:pPr>
            <a:r>
              <a:rPr lang="en-US" sz="2000" dirty="0" smtClean="0"/>
              <a:t>Complete a Self Assessment &amp; a Peer Assessment</a:t>
            </a:r>
          </a:p>
          <a:p>
            <a:pPr marL="457200" indent="-457200">
              <a:buFont typeface="+mj-ea"/>
              <a:buAutoNum type="circleNumDbPlain"/>
            </a:pPr>
            <a:endParaRPr lang="en-US" sz="2000" dirty="0"/>
          </a:p>
          <a:p>
            <a:pPr marL="457200" indent="-457200">
              <a:buFont typeface="+mj-ea"/>
              <a:buAutoNum type="circleNumDbPlain"/>
            </a:pPr>
            <a:r>
              <a:rPr lang="en-US" sz="2000" dirty="0" smtClean="0"/>
              <a:t>Then attach it into your book behind the pages you worked today.</a:t>
            </a:r>
          </a:p>
          <a:p>
            <a:pPr marL="457200" indent="-457200">
              <a:buFont typeface="+mj-ea"/>
              <a:buAutoNum type="circleNumDbPlain"/>
            </a:pPr>
            <a:endParaRPr lang="en-US" sz="2000" dirty="0" smtClean="0"/>
          </a:p>
          <a:p>
            <a:pPr marL="457200" indent="-457200">
              <a:buFont typeface="+mj-ea"/>
              <a:buAutoNum type="circleNumDbPlain"/>
            </a:pPr>
            <a:r>
              <a:rPr lang="en-US" sz="2000" dirty="0" smtClean="0"/>
              <a:t>Then place you book on the drying rack and begin cleaning up your area.</a:t>
            </a:r>
            <a:endParaRPr lang="en-US" sz="2000" dirty="0"/>
          </a:p>
          <a:p>
            <a:pPr algn="r"/>
            <a:endParaRPr lang="en-US" sz="2800" dirty="0"/>
          </a:p>
        </p:txBody>
      </p:sp>
      <p:sp>
        <p:nvSpPr>
          <p:cNvPr id="7" name="Title 6"/>
          <p:cNvSpPr>
            <a:spLocks noGrp="1"/>
          </p:cNvSpPr>
          <p:nvPr>
            <p:ph type="title"/>
          </p:nvPr>
        </p:nvSpPr>
        <p:spPr/>
        <p:txBody>
          <a:bodyPr>
            <a:normAutofit/>
          </a:bodyPr>
          <a:lstStyle/>
          <a:p>
            <a:r>
              <a:rPr lang="en-US" dirty="0" smtClean="0"/>
              <a:t>Today’s Steps</a:t>
            </a:r>
            <a:br>
              <a:rPr lang="en-US" dirty="0" smtClean="0"/>
            </a:br>
            <a:endParaRPr lang="en-US" dirty="0"/>
          </a:p>
        </p:txBody>
      </p:sp>
    </p:spTree>
    <p:extLst>
      <p:ext uri="{BB962C8B-B14F-4D97-AF65-F5344CB8AC3E}">
        <p14:creationId xmlns:p14="http://schemas.microsoft.com/office/powerpoint/2010/main" val="30299717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an </a:t>
            </a:r>
            <a:br>
              <a:rPr lang="en-US" b="1" dirty="0"/>
            </a:br>
            <a:r>
              <a:rPr lang="en-US" b="1" dirty="0"/>
              <a:t>Artist Book?</a:t>
            </a:r>
            <a:br>
              <a:rPr lang="en-US" b="1" dirty="0"/>
            </a:br>
            <a:endParaRPr lang="en-US" dirty="0"/>
          </a:p>
        </p:txBody>
      </p:sp>
      <p:sp>
        <p:nvSpPr>
          <p:cNvPr id="3" name="Content Placeholder 2"/>
          <p:cNvSpPr>
            <a:spLocks noGrp="1"/>
          </p:cNvSpPr>
          <p:nvPr>
            <p:ph idx="1"/>
          </p:nvPr>
        </p:nvSpPr>
        <p:spPr/>
        <p:txBody>
          <a:bodyPr/>
          <a:lstStyle/>
          <a:p>
            <a:r>
              <a:rPr lang="en-US" dirty="0"/>
              <a:t>An idea may be illustrated in the book's shape or binding, in the materials used, or in the artist's choice of images. </a:t>
            </a:r>
          </a:p>
        </p:txBody>
      </p:sp>
    </p:spTree>
    <p:extLst>
      <p:ext uri="{BB962C8B-B14F-4D97-AF65-F5344CB8AC3E}">
        <p14:creationId xmlns:p14="http://schemas.microsoft.com/office/powerpoint/2010/main" val="8409780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Norman.jpg"/>
          <p:cNvPicPr>
            <a:picLocks noGrp="1" noChangeAspect="1"/>
          </p:cNvPicPr>
          <p:nvPr>
            <p:ph type="pic" idx="1"/>
          </p:nvPr>
        </p:nvPicPr>
        <p:blipFill>
          <a:blip r:embed="rId2">
            <a:extLst>
              <a:ext uri="{28A0092B-C50C-407E-A947-70E740481C1C}">
                <a14:useLocalDpi xmlns:a14="http://schemas.microsoft.com/office/drawing/2010/main" val="0"/>
              </a:ext>
            </a:extLst>
          </a:blip>
          <a:srcRect l="3039" r="3039"/>
          <a:stretch>
            <a:fillRect/>
          </a:stretch>
        </p:blipFill>
        <p:spPr>
          <a:xfrm rot="900000">
            <a:off x="1589855" y="-9596"/>
            <a:ext cx="5332768" cy="4063456"/>
          </a:xfrm>
        </p:spPr>
      </p:pic>
      <p:sp>
        <p:nvSpPr>
          <p:cNvPr id="2" name="Title 1"/>
          <p:cNvSpPr>
            <a:spLocks noGrp="1"/>
          </p:cNvSpPr>
          <p:nvPr>
            <p:ph type="title"/>
          </p:nvPr>
        </p:nvSpPr>
        <p:spPr>
          <a:xfrm rot="-4500000">
            <a:off x="4770803" y="2436844"/>
            <a:ext cx="6209101" cy="1997131"/>
          </a:xfrm>
        </p:spPr>
        <p:txBody>
          <a:bodyPr>
            <a:normAutofit fontScale="90000"/>
          </a:bodyPr>
          <a:lstStyle/>
          <a:p>
            <a:r>
              <a:rPr lang="en-US" b="1" dirty="0"/>
              <a:t>Bonnie </a:t>
            </a:r>
            <a:r>
              <a:rPr lang="en-US" b="1" dirty="0" smtClean="0"/>
              <a:t>Thompson</a:t>
            </a:r>
            <a:br>
              <a:rPr lang="en-US" b="1" dirty="0" smtClean="0"/>
            </a:br>
            <a:r>
              <a:rPr lang="en-US" b="1" i="1" dirty="0"/>
              <a:t>A Primer for Democracy</a:t>
            </a:r>
            <a:endParaRPr lang="en-US" dirty="0"/>
          </a:p>
        </p:txBody>
      </p:sp>
      <p:sp>
        <p:nvSpPr>
          <p:cNvPr id="4" name="Text Placeholder 3"/>
          <p:cNvSpPr>
            <a:spLocks noGrp="1"/>
          </p:cNvSpPr>
          <p:nvPr>
            <p:ph type="body" sz="half" idx="2"/>
          </p:nvPr>
        </p:nvSpPr>
        <p:spPr>
          <a:xfrm rot="900000">
            <a:off x="720546" y="4002905"/>
            <a:ext cx="4519268" cy="1966189"/>
          </a:xfrm>
        </p:spPr>
        <p:txBody>
          <a:bodyPr>
            <a:normAutofit fontScale="92500" lnSpcReduction="20000"/>
          </a:bodyPr>
          <a:lstStyle/>
          <a:p>
            <a:r>
              <a:rPr lang="en-US" i="1" dirty="0"/>
              <a:t>A Primer for Democracy</a:t>
            </a:r>
            <a:r>
              <a:rPr lang="en-US" dirty="0"/>
              <a:t> was created in a class just before the 2004 presidential elections</a:t>
            </a:r>
            <a:r>
              <a:rPr lang="en-US" dirty="0" smtClean="0"/>
              <a:t>. </a:t>
            </a:r>
            <a:r>
              <a:rPr lang="en-US" dirty="0"/>
              <a:t>The main theme — VOTE — is repeated and reinforced: CALL, FAX. Essentially, this alphabet book can be constructed, reconstructed, deconstructed in countless ways.</a:t>
            </a:r>
          </a:p>
        </p:txBody>
      </p:sp>
    </p:spTree>
    <p:extLst>
      <p:ext uri="{BB962C8B-B14F-4D97-AF65-F5344CB8AC3E}">
        <p14:creationId xmlns:p14="http://schemas.microsoft.com/office/powerpoint/2010/main" val="4540761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rtist books - bob guy.jpg"/>
          <p:cNvPicPr>
            <a:picLocks noGrp="1" noChangeAspect="1"/>
          </p:cNvPicPr>
          <p:nvPr>
            <p:ph idx="1"/>
          </p:nvPr>
        </p:nvPicPr>
        <p:blipFill>
          <a:blip r:embed="rId2">
            <a:extLst>
              <a:ext uri="{28A0092B-C50C-407E-A947-70E740481C1C}">
                <a14:useLocalDpi xmlns:a14="http://schemas.microsoft.com/office/drawing/2010/main" val="0"/>
              </a:ext>
            </a:extLst>
          </a:blip>
          <a:srcRect t="-21236" b="-21236"/>
          <a:stretch>
            <a:fillRect/>
          </a:stretch>
        </p:blipFill>
        <p:spPr>
          <a:xfrm rot="218536">
            <a:off x="2217400" y="-1364579"/>
            <a:ext cx="6316050" cy="6883955"/>
          </a:xfrm>
        </p:spPr>
      </p:pic>
      <p:sp>
        <p:nvSpPr>
          <p:cNvPr id="5" name="Title 4"/>
          <p:cNvSpPr>
            <a:spLocks noGrp="1"/>
          </p:cNvSpPr>
          <p:nvPr>
            <p:ph type="title"/>
          </p:nvPr>
        </p:nvSpPr>
        <p:spPr>
          <a:xfrm rot="607128">
            <a:off x="-380855" y="3998226"/>
            <a:ext cx="9247278" cy="1695631"/>
          </a:xfrm>
        </p:spPr>
        <p:txBody>
          <a:bodyPr>
            <a:normAutofit/>
          </a:bodyPr>
          <a:lstStyle/>
          <a:p>
            <a:r>
              <a:rPr lang="en-US" dirty="0" smtClean="0"/>
              <a:t>What might this book be about?</a:t>
            </a:r>
            <a:br>
              <a:rPr lang="en-US" dirty="0" smtClean="0"/>
            </a:br>
            <a:r>
              <a:rPr lang="en-US" dirty="0" smtClean="0"/>
              <a:t>How can you tell?</a:t>
            </a:r>
            <a:endParaRPr lang="en-US" dirty="0"/>
          </a:p>
        </p:txBody>
      </p:sp>
    </p:spTree>
    <p:extLst>
      <p:ext uri="{BB962C8B-B14F-4D97-AF65-F5344CB8AC3E}">
        <p14:creationId xmlns:p14="http://schemas.microsoft.com/office/powerpoint/2010/main" val="21499242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0" y="812800"/>
            <a:ext cx="7569200" cy="5219700"/>
          </a:xfrm>
          <a:prstGeom prst="rect">
            <a:avLst/>
          </a:prstGeom>
        </p:spPr>
      </p:pic>
    </p:spTree>
    <p:extLst>
      <p:ext uri="{BB962C8B-B14F-4D97-AF65-F5344CB8AC3E}">
        <p14:creationId xmlns:p14="http://schemas.microsoft.com/office/powerpoint/2010/main" val="11425587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tist-book13-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77800"/>
            <a:ext cx="7620000" cy="6489700"/>
          </a:xfrm>
          <a:prstGeom prst="rect">
            <a:avLst/>
          </a:prstGeom>
        </p:spPr>
      </p:pic>
    </p:spTree>
    <p:extLst>
      <p:ext uri="{BB962C8B-B14F-4D97-AF65-F5344CB8AC3E}">
        <p14:creationId xmlns:p14="http://schemas.microsoft.com/office/powerpoint/2010/main" val="21603912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loisaidabooksh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700"/>
            <a:ext cx="9144000" cy="6320790"/>
          </a:xfrm>
          <a:prstGeom prst="rect">
            <a:avLst/>
          </a:prstGeom>
        </p:spPr>
      </p:pic>
    </p:spTree>
    <p:extLst>
      <p:ext uri="{BB962C8B-B14F-4D97-AF65-F5344CB8AC3E}">
        <p14:creationId xmlns:p14="http://schemas.microsoft.com/office/powerpoint/2010/main" val="2427136348"/>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aabooknov08-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4959394"/>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s-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48661">
            <a:off x="3469272" y="3046633"/>
            <a:ext cx="4980786" cy="3213410"/>
          </a:xfrm>
          <a:prstGeom prst="rect">
            <a:avLst/>
          </a:prstGeom>
        </p:spPr>
      </p:pic>
      <p:sp>
        <p:nvSpPr>
          <p:cNvPr id="8" name="TextBox 7"/>
          <p:cNvSpPr txBox="1"/>
          <p:nvPr/>
        </p:nvSpPr>
        <p:spPr>
          <a:xfrm>
            <a:off x="495143" y="239261"/>
            <a:ext cx="7491729" cy="2677656"/>
          </a:xfrm>
          <a:prstGeom prst="rect">
            <a:avLst/>
          </a:prstGeom>
          <a:noFill/>
        </p:spPr>
        <p:txBody>
          <a:bodyPr wrap="square" rtlCol="0">
            <a:spAutoFit/>
          </a:bodyPr>
          <a:lstStyle/>
          <a:p>
            <a:pPr marL="342900" indent="-342900">
              <a:buFont typeface="Arial"/>
              <a:buChar char="•"/>
            </a:pPr>
            <a:r>
              <a:rPr lang="en-US" sz="2400" dirty="0" smtClean="0"/>
              <a:t>Is it about how you are changing as a person? Transitioning into High School?</a:t>
            </a:r>
            <a:br>
              <a:rPr lang="en-US" sz="2400" dirty="0" smtClean="0"/>
            </a:br>
            <a:endParaRPr lang="en-US" sz="2400" dirty="0" smtClean="0"/>
          </a:p>
          <a:p>
            <a:pPr marL="342900" indent="-342900">
              <a:buFont typeface="Arial"/>
              <a:buChar char="•"/>
            </a:pPr>
            <a:r>
              <a:rPr lang="en-US" sz="2400" dirty="0" smtClean="0"/>
              <a:t>Will it Express how you feel about a certain issue that you care about?</a:t>
            </a:r>
            <a:br>
              <a:rPr lang="en-US" sz="2400" dirty="0" smtClean="0"/>
            </a:br>
            <a:endParaRPr lang="en-US" sz="2400" dirty="0" smtClean="0"/>
          </a:p>
          <a:p>
            <a:pPr marL="342900" indent="-342900">
              <a:buFont typeface="Arial"/>
              <a:buChar char="•"/>
            </a:pPr>
            <a:r>
              <a:rPr lang="en-US" sz="2400" dirty="0" smtClean="0"/>
              <a:t>Will it show who you want to be in 5 years?</a:t>
            </a:r>
          </a:p>
        </p:txBody>
      </p:sp>
      <p:sp>
        <p:nvSpPr>
          <p:cNvPr id="9" name="TextBox 8"/>
          <p:cNvSpPr txBox="1"/>
          <p:nvPr/>
        </p:nvSpPr>
        <p:spPr>
          <a:xfrm rot="19287243">
            <a:off x="185253" y="3830588"/>
            <a:ext cx="4457464" cy="1600438"/>
          </a:xfrm>
          <a:prstGeom prst="rect">
            <a:avLst/>
          </a:prstGeom>
          <a:noFill/>
        </p:spPr>
        <p:txBody>
          <a:bodyPr wrap="square" rtlCol="0">
            <a:spAutoFit/>
          </a:bodyPr>
          <a:lstStyle/>
          <a:p>
            <a:r>
              <a:rPr lang="en-US" sz="4000" dirty="0">
                <a:solidFill>
                  <a:srgbClr val="FFA611"/>
                </a:solidFill>
              </a:rPr>
              <a:t>What will your book be about?</a:t>
            </a:r>
            <a:r>
              <a:rPr lang="en-US" dirty="0">
                <a:solidFill>
                  <a:srgbClr val="FFA611"/>
                </a:solidFill>
              </a:rPr>
              <a:t/>
            </a:r>
            <a:br>
              <a:rPr lang="en-US" dirty="0">
                <a:solidFill>
                  <a:srgbClr val="FFA611"/>
                </a:solidFill>
              </a:rPr>
            </a:br>
            <a:endParaRPr lang="en-US" dirty="0">
              <a:solidFill>
                <a:srgbClr val="FFA611"/>
              </a:solidFill>
            </a:endParaRPr>
          </a:p>
        </p:txBody>
      </p:sp>
    </p:spTree>
    <p:extLst>
      <p:ext uri="{BB962C8B-B14F-4D97-AF65-F5344CB8AC3E}">
        <p14:creationId xmlns:p14="http://schemas.microsoft.com/office/powerpoint/2010/main" val="1424174938"/>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 2</a:t>
            </a:r>
            <a:endParaRPr lang="en-US" b="1" dirty="0"/>
          </a:p>
        </p:txBody>
      </p:sp>
      <p:sp>
        <p:nvSpPr>
          <p:cNvPr id="4" name="TextBox 3"/>
          <p:cNvSpPr txBox="1"/>
          <p:nvPr/>
        </p:nvSpPr>
        <p:spPr>
          <a:xfrm>
            <a:off x="3628734" y="1616559"/>
            <a:ext cx="4915287" cy="3970318"/>
          </a:xfrm>
          <a:prstGeom prst="rect">
            <a:avLst/>
          </a:prstGeom>
          <a:noFill/>
        </p:spPr>
        <p:txBody>
          <a:bodyPr wrap="square" rtlCol="0">
            <a:spAutoFit/>
          </a:bodyPr>
          <a:lstStyle/>
          <a:p>
            <a:pPr algn="ctr"/>
            <a:r>
              <a:rPr lang="en-US" sz="3600" dirty="0" smtClean="0"/>
              <a:t>Activate 2 more pages in your book, use writing combined with artistic elements to show why you care about your chosen theme.</a:t>
            </a:r>
            <a:endParaRPr lang="en-US" sz="3600" dirty="0"/>
          </a:p>
        </p:txBody>
      </p:sp>
    </p:spTree>
    <p:extLst>
      <p:ext uri="{BB962C8B-B14F-4D97-AF65-F5344CB8AC3E}">
        <p14:creationId xmlns:p14="http://schemas.microsoft.com/office/powerpoint/2010/main" val="2507723405"/>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30736" y="2116356"/>
            <a:ext cx="5583660" cy="3607882"/>
          </a:xfrm>
          <a:prstGeom prst="rect">
            <a:avLst/>
          </a:prstGeom>
          <a:noFill/>
        </p:spPr>
        <p:txBody>
          <a:bodyPr wrap="square" rtlCol="0">
            <a:spAutoFit/>
          </a:bodyPr>
          <a:lstStyle/>
          <a:p>
            <a:endParaRPr lang="en-US" dirty="0"/>
          </a:p>
        </p:txBody>
      </p:sp>
      <p:sp>
        <p:nvSpPr>
          <p:cNvPr id="6" name="Rectangle 5"/>
          <p:cNvSpPr/>
          <p:nvPr/>
        </p:nvSpPr>
        <p:spPr>
          <a:xfrm>
            <a:off x="3374512" y="23512"/>
            <a:ext cx="5321612" cy="6740306"/>
          </a:xfrm>
          <a:prstGeom prst="rect">
            <a:avLst/>
          </a:prstGeom>
        </p:spPr>
        <p:txBody>
          <a:bodyPr wrap="square">
            <a:spAutoFit/>
          </a:bodyPr>
          <a:lstStyle/>
          <a:p>
            <a:endParaRPr lang="en-US" sz="2400" dirty="0" smtClean="0"/>
          </a:p>
          <a:p>
            <a:pPr marL="457200" indent="-457200">
              <a:buFont typeface="+mj-ea"/>
              <a:buAutoNum type="circleNumDbPlain"/>
            </a:pPr>
            <a:r>
              <a:rPr lang="en-US" sz="2000" dirty="0" smtClean="0"/>
              <a:t>Base </a:t>
            </a:r>
            <a:r>
              <a:rPr lang="en-US" sz="2000" dirty="0"/>
              <a:t>your book on a theme relevant and important to you.</a:t>
            </a:r>
          </a:p>
          <a:p>
            <a:pPr marL="457200" indent="-457200">
              <a:buFont typeface="+mj-ea"/>
              <a:buAutoNum type="circleNumDbPlain"/>
            </a:pPr>
            <a:endParaRPr lang="en-US" sz="2000" dirty="0" smtClean="0"/>
          </a:p>
          <a:p>
            <a:pPr marL="457200" indent="-457200">
              <a:buFont typeface="+mj-ea"/>
              <a:buAutoNum type="circleNumDbPlain"/>
            </a:pPr>
            <a:r>
              <a:rPr lang="en-US" sz="2000" dirty="0" smtClean="0"/>
              <a:t>Activate </a:t>
            </a:r>
            <a:r>
              <a:rPr lang="en-US" sz="2000" dirty="0"/>
              <a:t>2 more pages in your book by </a:t>
            </a:r>
            <a:r>
              <a:rPr lang="en-US" sz="2000" dirty="0" smtClean="0"/>
              <a:t>Visually </a:t>
            </a:r>
            <a:r>
              <a:rPr lang="en-US" sz="2000" dirty="0"/>
              <a:t>Journaling </a:t>
            </a:r>
            <a:br>
              <a:rPr lang="en-US" sz="2000" dirty="0"/>
            </a:br>
            <a:r>
              <a:rPr lang="en-US" sz="2000" dirty="0"/>
              <a:t>your </a:t>
            </a:r>
            <a:r>
              <a:rPr lang="en-US" sz="2000" dirty="0" smtClean="0"/>
              <a:t>thoughts.</a:t>
            </a:r>
          </a:p>
          <a:p>
            <a:pPr marL="457200" indent="-457200">
              <a:buFont typeface="+mj-ea"/>
              <a:buAutoNum type="circleNumDbPlain"/>
            </a:pPr>
            <a:endParaRPr lang="en-US" sz="2000" dirty="0" smtClean="0"/>
          </a:p>
          <a:p>
            <a:pPr marL="457200" indent="-457200">
              <a:buFont typeface="+mj-ea"/>
              <a:buAutoNum type="circleNumDbPlain"/>
            </a:pPr>
            <a:r>
              <a:rPr lang="en-US" sz="2000" dirty="0" smtClean="0"/>
              <a:t>Write something- a poem, or story, intertwined with artistic elements that are supportive to your theme.</a:t>
            </a:r>
          </a:p>
          <a:p>
            <a:pPr marL="457200" indent="-457200">
              <a:buFont typeface="+mj-ea"/>
              <a:buAutoNum type="circleNumDbPlain"/>
            </a:pPr>
            <a:endParaRPr lang="en-US" sz="2000" dirty="0" smtClean="0"/>
          </a:p>
          <a:p>
            <a:pPr marL="457200" indent="-457200">
              <a:buFont typeface="+mj-ea"/>
              <a:buAutoNum type="circleNumDbPlain"/>
            </a:pPr>
            <a:r>
              <a:rPr lang="en-US" sz="2000" dirty="0" smtClean="0"/>
              <a:t>Complete a Self Assessment &amp; a Peer Assessment</a:t>
            </a:r>
          </a:p>
          <a:p>
            <a:pPr marL="457200" indent="-457200">
              <a:buFont typeface="+mj-ea"/>
              <a:buAutoNum type="circleNumDbPlain"/>
            </a:pPr>
            <a:endParaRPr lang="en-US" sz="2000" dirty="0"/>
          </a:p>
          <a:p>
            <a:pPr marL="457200" indent="-457200">
              <a:buFont typeface="+mj-ea"/>
              <a:buAutoNum type="circleNumDbPlain"/>
            </a:pPr>
            <a:r>
              <a:rPr lang="en-US" sz="2000" dirty="0" smtClean="0"/>
              <a:t>Then attach it into your book behind the pages you worked today.</a:t>
            </a:r>
          </a:p>
          <a:p>
            <a:pPr marL="457200" indent="-457200">
              <a:buFont typeface="+mj-ea"/>
              <a:buAutoNum type="circleNumDbPlain"/>
            </a:pPr>
            <a:endParaRPr lang="en-US" sz="2000" dirty="0" smtClean="0"/>
          </a:p>
          <a:p>
            <a:pPr marL="457200" indent="-457200">
              <a:buFont typeface="+mj-ea"/>
              <a:buAutoNum type="circleNumDbPlain"/>
            </a:pPr>
            <a:r>
              <a:rPr lang="en-US" sz="2000" dirty="0" smtClean="0"/>
              <a:t>Then place you book on the drying rack and begin cleaning up your area.</a:t>
            </a:r>
            <a:endParaRPr lang="en-US" sz="2000" dirty="0"/>
          </a:p>
          <a:p>
            <a:pPr algn="r"/>
            <a:endParaRPr lang="en-US" sz="2800" dirty="0"/>
          </a:p>
        </p:txBody>
      </p:sp>
      <p:sp>
        <p:nvSpPr>
          <p:cNvPr id="7" name="Title 6"/>
          <p:cNvSpPr>
            <a:spLocks noGrp="1"/>
          </p:cNvSpPr>
          <p:nvPr>
            <p:ph type="title"/>
          </p:nvPr>
        </p:nvSpPr>
        <p:spPr/>
        <p:txBody>
          <a:bodyPr>
            <a:normAutofit/>
          </a:bodyPr>
          <a:lstStyle/>
          <a:p>
            <a:r>
              <a:rPr lang="en-US" dirty="0" smtClean="0"/>
              <a:t>Today’s Steps</a:t>
            </a:r>
            <a:br>
              <a:rPr lang="en-US" dirty="0" smtClean="0"/>
            </a:br>
            <a:endParaRPr lang="en-US" dirty="0"/>
          </a:p>
        </p:txBody>
      </p:sp>
    </p:spTree>
    <p:extLst>
      <p:ext uri="{BB962C8B-B14F-4D97-AF65-F5344CB8AC3E}">
        <p14:creationId xmlns:p14="http://schemas.microsoft.com/office/powerpoint/2010/main" val="12005904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vertcasanovafrontba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88031">
            <a:off x="977970" y="282665"/>
            <a:ext cx="4795336" cy="3845861"/>
          </a:xfrm>
          <a:prstGeom prst="rect">
            <a:avLst/>
          </a:prstGeom>
        </p:spPr>
      </p:pic>
      <p:sp>
        <p:nvSpPr>
          <p:cNvPr id="2" name="Title 1"/>
          <p:cNvSpPr>
            <a:spLocks noGrp="1"/>
          </p:cNvSpPr>
          <p:nvPr>
            <p:ph type="ctrTitle"/>
          </p:nvPr>
        </p:nvSpPr>
        <p:spPr>
          <a:xfrm rot="-900000">
            <a:off x="1559927" y="3618762"/>
            <a:ext cx="5985159" cy="1606102"/>
          </a:xfrm>
        </p:spPr>
        <p:txBody>
          <a:bodyPr>
            <a:normAutofit/>
          </a:bodyPr>
          <a:lstStyle/>
          <a:p>
            <a:r>
              <a:rPr lang="en-US" sz="7200" dirty="0" smtClean="0"/>
              <a:t>Artist Books</a:t>
            </a:r>
            <a:endParaRPr lang="en-US" sz="7200" dirty="0"/>
          </a:p>
        </p:txBody>
      </p:sp>
      <p:sp>
        <p:nvSpPr>
          <p:cNvPr id="3" name="Subtitle 2"/>
          <p:cNvSpPr>
            <a:spLocks noGrp="1"/>
          </p:cNvSpPr>
          <p:nvPr>
            <p:ph type="subTitle" idx="1"/>
          </p:nvPr>
        </p:nvSpPr>
        <p:spPr>
          <a:xfrm rot="-900000">
            <a:off x="1654844" y="4977385"/>
            <a:ext cx="7095378" cy="1128495"/>
          </a:xfrm>
        </p:spPr>
        <p:txBody>
          <a:bodyPr>
            <a:noAutofit/>
          </a:bodyPr>
          <a:lstStyle/>
          <a:p>
            <a:r>
              <a:rPr lang="en-US" sz="3600" dirty="0" smtClean="0">
                <a:solidFill>
                  <a:srgbClr val="FFDA73"/>
                </a:solidFill>
              </a:rPr>
              <a:t>Inspiration for your  *       </a:t>
            </a:r>
            <a:br>
              <a:rPr lang="en-US" sz="3600" dirty="0" smtClean="0">
                <a:solidFill>
                  <a:srgbClr val="FFDA73"/>
                </a:solidFill>
              </a:rPr>
            </a:br>
            <a:r>
              <a:rPr lang="en-US" sz="3600" dirty="0" smtClean="0">
                <a:solidFill>
                  <a:srgbClr val="FFDA73"/>
                </a:solidFill>
              </a:rPr>
              <a:t>Altered Book</a:t>
            </a:r>
            <a:endParaRPr lang="en-US" sz="3600" dirty="0">
              <a:solidFill>
                <a:srgbClr val="FFDA73"/>
              </a:solidFill>
            </a:endParaRPr>
          </a:p>
        </p:txBody>
      </p:sp>
    </p:spTree>
    <p:extLst>
      <p:ext uri="{BB962C8B-B14F-4D97-AF65-F5344CB8AC3E}">
        <p14:creationId xmlns:p14="http://schemas.microsoft.com/office/powerpoint/2010/main" val="37729608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30736" y="2116356"/>
            <a:ext cx="5583660" cy="3607882"/>
          </a:xfrm>
          <a:prstGeom prst="rect">
            <a:avLst/>
          </a:prstGeom>
          <a:noFill/>
        </p:spPr>
        <p:txBody>
          <a:bodyPr wrap="square" rtlCol="0">
            <a:spAutoFit/>
          </a:bodyPr>
          <a:lstStyle/>
          <a:p>
            <a:endParaRPr lang="en-US" dirty="0"/>
          </a:p>
        </p:txBody>
      </p:sp>
      <p:sp>
        <p:nvSpPr>
          <p:cNvPr id="6" name="Rectangle 5"/>
          <p:cNvSpPr/>
          <p:nvPr/>
        </p:nvSpPr>
        <p:spPr>
          <a:xfrm>
            <a:off x="3455144" y="1431055"/>
            <a:ext cx="5321612" cy="3970318"/>
          </a:xfrm>
          <a:prstGeom prst="rect">
            <a:avLst/>
          </a:prstGeom>
        </p:spPr>
        <p:txBody>
          <a:bodyPr wrap="square">
            <a:spAutoFit/>
          </a:bodyPr>
          <a:lstStyle/>
          <a:p>
            <a:r>
              <a:rPr lang="en-US" dirty="0"/>
              <a:t> </a:t>
            </a:r>
            <a:r>
              <a:rPr lang="en-US" sz="2400" dirty="0"/>
              <a:t>	</a:t>
            </a:r>
            <a:r>
              <a:rPr lang="en-US" sz="2800" dirty="0"/>
              <a:t>Keeping in mind your potential theme for your </a:t>
            </a:r>
            <a:r>
              <a:rPr lang="en-US" sz="2800" dirty="0" smtClean="0"/>
              <a:t>book..</a:t>
            </a:r>
          </a:p>
          <a:p>
            <a:endParaRPr lang="en-US" sz="2800" dirty="0"/>
          </a:p>
          <a:p>
            <a:r>
              <a:rPr lang="en-US" sz="2800" dirty="0"/>
              <a:t>U</a:t>
            </a:r>
            <a:r>
              <a:rPr lang="en-US" sz="2800" dirty="0" smtClean="0"/>
              <a:t>se </a:t>
            </a:r>
            <a:r>
              <a:rPr lang="en-US" sz="2800" dirty="0"/>
              <a:t>the watercolor and/or gesso, to prime 2 spreads of your book (That means 4 pages total).  These will be your backgrounds for later “Missions” about your topic.</a:t>
            </a:r>
          </a:p>
        </p:txBody>
      </p:sp>
      <p:sp>
        <p:nvSpPr>
          <p:cNvPr id="7" name="Title 6"/>
          <p:cNvSpPr>
            <a:spLocks noGrp="1"/>
          </p:cNvSpPr>
          <p:nvPr>
            <p:ph type="title"/>
          </p:nvPr>
        </p:nvSpPr>
        <p:spPr/>
        <p:txBody>
          <a:bodyPr>
            <a:normAutofit fontScale="90000"/>
          </a:bodyPr>
          <a:lstStyle/>
          <a:p>
            <a:r>
              <a:rPr lang="en-US" dirty="0"/>
              <a:t>MISSION 1</a:t>
            </a:r>
            <a:br>
              <a:rPr lang="en-US" dirty="0"/>
            </a:br>
            <a:r>
              <a:rPr lang="en-US" dirty="0" smtClean="0"/>
              <a:t>Set the Backdrop</a:t>
            </a:r>
            <a:r>
              <a:rPr lang="en-US" dirty="0"/>
              <a:t/>
            </a:r>
            <a:br>
              <a:rPr lang="en-US" dirty="0"/>
            </a:br>
            <a:endParaRPr lang="en-US" dirty="0"/>
          </a:p>
        </p:txBody>
      </p:sp>
    </p:spTree>
    <p:extLst>
      <p:ext uri="{BB962C8B-B14F-4D97-AF65-F5344CB8AC3E}">
        <p14:creationId xmlns:p14="http://schemas.microsoft.com/office/powerpoint/2010/main" val="2243150971"/>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an </a:t>
            </a:r>
            <a:r>
              <a:rPr lang="en-US" b="1" dirty="0" smtClean="0"/>
              <a:t/>
            </a:r>
            <a:br>
              <a:rPr lang="en-US" b="1" dirty="0" smtClean="0"/>
            </a:br>
            <a:r>
              <a:rPr lang="en-US" b="1" dirty="0" smtClean="0"/>
              <a:t>Artist </a:t>
            </a:r>
            <a:r>
              <a:rPr lang="en-US" b="1" dirty="0"/>
              <a:t>Book?</a:t>
            </a:r>
            <a:br>
              <a:rPr lang="en-US" b="1" dirty="0"/>
            </a:br>
            <a:endParaRPr lang="en-US" dirty="0"/>
          </a:p>
        </p:txBody>
      </p:sp>
      <p:sp>
        <p:nvSpPr>
          <p:cNvPr id="3" name="Vertical Text Placeholder 2"/>
          <p:cNvSpPr>
            <a:spLocks noGrp="1"/>
          </p:cNvSpPr>
          <p:nvPr>
            <p:ph idx="1"/>
          </p:nvPr>
        </p:nvSpPr>
        <p:spPr>
          <a:xfrm rot="900000">
            <a:off x="3315487" y="726471"/>
            <a:ext cx="4852984" cy="5289338"/>
          </a:xfrm>
        </p:spPr>
        <p:txBody>
          <a:bodyPr>
            <a:normAutofit/>
          </a:bodyPr>
          <a:lstStyle/>
          <a:p>
            <a:r>
              <a:rPr lang="en-US" dirty="0" smtClean="0"/>
              <a:t>"Artist </a:t>
            </a:r>
            <a:r>
              <a:rPr lang="en-US" dirty="0"/>
              <a:t>books" don't look like most volumes found in a library</a:t>
            </a:r>
            <a:r>
              <a:rPr lang="en-US" dirty="0" smtClean="0"/>
              <a:t>.</a:t>
            </a:r>
          </a:p>
          <a:p>
            <a:pPr marL="0" indent="0">
              <a:buNone/>
            </a:pPr>
            <a:r>
              <a:rPr lang="en-US" dirty="0" smtClean="0"/>
              <a:t/>
            </a:r>
            <a:br>
              <a:rPr lang="en-US" dirty="0" smtClean="0"/>
            </a:br>
            <a:r>
              <a:rPr lang="en-US" dirty="0" smtClean="0"/>
              <a:t> </a:t>
            </a:r>
            <a:r>
              <a:rPr lang="en-US" dirty="0"/>
              <a:t>They are art objects in the form of books. As with painting or sculpture, much of the "story" in these books is visual. </a:t>
            </a:r>
            <a:endParaRPr lang="en-US" dirty="0" smtClean="0"/>
          </a:p>
        </p:txBody>
      </p:sp>
    </p:spTree>
    <p:extLst>
      <p:ext uri="{BB962C8B-B14F-4D97-AF65-F5344CB8AC3E}">
        <p14:creationId xmlns:p14="http://schemas.microsoft.com/office/powerpoint/2010/main" val="30269907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JUDITH HOFFMAN</a:t>
            </a:r>
            <a:endParaRPr lang="en-US" dirty="0"/>
          </a:p>
        </p:txBody>
      </p:sp>
      <p:pic>
        <p:nvPicPr>
          <p:cNvPr id="5" name="Picture Placeholder 4" descr="levertcasanovapp5-6.jpg"/>
          <p:cNvPicPr>
            <a:picLocks noGrp="1" noChangeAspect="1"/>
          </p:cNvPicPr>
          <p:nvPr>
            <p:ph type="pic" idx="1"/>
          </p:nvPr>
        </p:nvPicPr>
        <p:blipFill>
          <a:blip r:embed="rId2">
            <a:extLst>
              <a:ext uri="{28A0092B-C50C-407E-A947-70E740481C1C}">
                <a14:useLocalDpi xmlns:a14="http://schemas.microsoft.com/office/drawing/2010/main" val="0"/>
              </a:ext>
            </a:extLst>
          </a:blip>
          <a:srcRect l="5382" r="5382"/>
          <a:stretch>
            <a:fillRect/>
          </a:stretch>
        </p:blipFill>
        <p:spPr/>
      </p:pic>
      <p:sp>
        <p:nvSpPr>
          <p:cNvPr id="4" name="Text Placeholder 3"/>
          <p:cNvSpPr>
            <a:spLocks noGrp="1"/>
          </p:cNvSpPr>
          <p:nvPr>
            <p:ph type="body" sz="half" idx="2"/>
          </p:nvPr>
        </p:nvSpPr>
        <p:spPr>
          <a:xfrm rot="900000">
            <a:off x="720473" y="4011232"/>
            <a:ext cx="4290269" cy="1996895"/>
          </a:xfrm>
        </p:spPr>
        <p:txBody>
          <a:bodyPr>
            <a:normAutofit fontScale="92500" lnSpcReduction="20000"/>
          </a:bodyPr>
          <a:lstStyle/>
          <a:p>
            <a:r>
              <a:rPr lang="en-US" dirty="0"/>
              <a:t>I make artist's books using jewelry techniques and collage, and metaphorical tools, like </a:t>
            </a:r>
            <a:r>
              <a:rPr lang="en-US" dirty="0">
                <a:hlinkClick r:id="rId3"/>
              </a:rPr>
              <a:t>Dream Focusing Device</a:t>
            </a:r>
            <a:r>
              <a:rPr lang="en-US" dirty="0" smtClean="0">
                <a:hlinkClick r:id="rId3"/>
              </a:rPr>
              <a:t>.</a:t>
            </a:r>
            <a:endParaRPr lang="en-US" dirty="0" smtClean="0"/>
          </a:p>
          <a:p>
            <a:r>
              <a:rPr lang="en-US" dirty="0"/>
              <a:t>I was mostly thinking about sound, music, and the feelings music can convey.</a:t>
            </a:r>
          </a:p>
        </p:txBody>
      </p:sp>
      <p:pic>
        <p:nvPicPr>
          <p:cNvPr id="6" name="Picture 5" descr="JHphot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92533">
            <a:off x="7361057" y="4303570"/>
            <a:ext cx="1282726" cy="1683578"/>
          </a:xfrm>
          <a:prstGeom prst="rect">
            <a:avLst/>
          </a:prstGeom>
        </p:spPr>
      </p:pic>
    </p:spTree>
    <p:extLst>
      <p:ext uri="{BB962C8B-B14F-4D97-AF65-F5344CB8AC3E}">
        <p14:creationId xmlns:p14="http://schemas.microsoft.com/office/powerpoint/2010/main" val="7941772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6a00d83451c46169e20120a635570d970c-500w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0105" y="1054663"/>
            <a:ext cx="2468056" cy="1851042"/>
          </a:xfrm>
          <a:prstGeom prst="rect">
            <a:avLst/>
          </a:prstGeom>
        </p:spPr>
      </p:pic>
      <p:pic>
        <p:nvPicPr>
          <p:cNvPr id="8" name="Content Placeholder 7" descr="6a00d83451c46169e2011570bcf1d1970b-500wi.jpg"/>
          <p:cNvPicPr>
            <a:picLocks noGrp="1" noChangeAspect="1"/>
          </p:cNvPicPr>
          <p:nvPr>
            <p:ph idx="1"/>
          </p:nvPr>
        </p:nvPicPr>
        <p:blipFill>
          <a:blip r:embed="rId3">
            <a:extLst>
              <a:ext uri="{28A0092B-C50C-407E-A947-70E740481C1C}">
                <a14:useLocalDpi xmlns:a14="http://schemas.microsoft.com/office/drawing/2010/main" val="0"/>
              </a:ext>
            </a:extLst>
          </a:blip>
          <a:srcRect l="1620" r="1620"/>
          <a:stretch>
            <a:fillRect/>
          </a:stretch>
        </p:blipFill>
        <p:spPr/>
      </p:pic>
      <p:sp>
        <p:nvSpPr>
          <p:cNvPr id="5" name="Title 4"/>
          <p:cNvSpPr>
            <a:spLocks noGrp="1"/>
          </p:cNvSpPr>
          <p:nvPr>
            <p:ph type="title"/>
          </p:nvPr>
        </p:nvSpPr>
        <p:spPr>
          <a:xfrm rot="20687266">
            <a:off x="-891433" y="3619037"/>
            <a:ext cx="7433406" cy="1435608"/>
          </a:xfrm>
        </p:spPr>
        <p:txBody>
          <a:bodyPr/>
          <a:lstStyle/>
          <a:p>
            <a:r>
              <a:rPr lang="en-US" dirty="0">
                <a:solidFill>
                  <a:schemeClr val="bg1"/>
                </a:solidFill>
              </a:rPr>
              <a:t>Debra </a:t>
            </a:r>
            <a:r>
              <a:rPr lang="en-US" dirty="0" smtClean="0">
                <a:solidFill>
                  <a:schemeClr val="bg1"/>
                </a:solidFill>
              </a:rPr>
              <a:t>T. </a:t>
            </a:r>
            <a:r>
              <a:rPr lang="en-US" dirty="0">
                <a:solidFill>
                  <a:schemeClr val="bg1"/>
                </a:solidFill>
              </a:rPr>
              <a:t>Williams</a:t>
            </a:r>
          </a:p>
        </p:txBody>
      </p:sp>
      <p:sp>
        <p:nvSpPr>
          <p:cNvPr id="7" name="Text Placeholder 6"/>
          <p:cNvSpPr>
            <a:spLocks noGrp="1"/>
          </p:cNvSpPr>
          <p:nvPr>
            <p:ph type="body" sz="half" idx="2"/>
          </p:nvPr>
        </p:nvSpPr>
        <p:spPr>
          <a:xfrm rot="-900000">
            <a:off x="3474294" y="5055929"/>
            <a:ext cx="3807891" cy="2519797"/>
          </a:xfrm>
        </p:spPr>
        <p:txBody>
          <a:bodyPr>
            <a:normAutofit/>
          </a:bodyPr>
          <a:lstStyle/>
          <a:p>
            <a:r>
              <a:rPr lang="en-US" sz="2400" i="1" dirty="0" smtClean="0"/>
              <a:t>A Story About You </a:t>
            </a:r>
            <a:br>
              <a:rPr lang="en-US" sz="2400" i="1" dirty="0" smtClean="0"/>
            </a:br>
            <a:r>
              <a:rPr lang="en-US" dirty="0" smtClean="0"/>
              <a:t>This </a:t>
            </a:r>
            <a:r>
              <a:rPr lang="en-US" dirty="0"/>
              <a:t>accordion file book tells the story of how a genetic condition passes through a family</a:t>
            </a:r>
          </a:p>
        </p:txBody>
      </p:sp>
    </p:spTree>
    <p:extLst>
      <p:ext uri="{BB962C8B-B14F-4D97-AF65-F5344CB8AC3E}">
        <p14:creationId xmlns:p14="http://schemas.microsoft.com/office/powerpoint/2010/main" val="13199328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b="1" dirty="0"/>
              <a:t>Women of the Book</a:t>
            </a:r>
            <a:r>
              <a:rPr lang="en-US" b="1" dirty="0" smtClean="0"/>
              <a:t>:</a:t>
            </a:r>
            <a:br>
              <a:rPr lang="en-US" b="1" dirty="0" smtClean="0"/>
            </a:br>
            <a:r>
              <a:rPr lang="en-US" b="1" dirty="0" smtClean="0"/>
              <a:t> </a:t>
            </a:r>
            <a:r>
              <a:rPr lang="en-US" b="1" dirty="0"/>
              <a:t>Jewish Artists</a:t>
            </a:r>
            <a:endParaRPr lang="en-US" dirty="0"/>
          </a:p>
        </p:txBody>
      </p:sp>
      <p:pic>
        <p:nvPicPr>
          <p:cNvPr id="7" name="Content Placeholder 6" descr="Book27.jpg"/>
          <p:cNvPicPr>
            <a:picLocks noGrp="1" noChangeAspect="1"/>
          </p:cNvPicPr>
          <p:nvPr>
            <p:ph type="pic" idx="1"/>
          </p:nvPr>
        </p:nvPicPr>
        <p:blipFill>
          <a:blip r:embed="rId2">
            <a:extLst>
              <a:ext uri="{28A0092B-C50C-407E-A947-70E740481C1C}">
                <a14:useLocalDpi xmlns:a14="http://schemas.microsoft.com/office/drawing/2010/main" val="0"/>
              </a:ext>
            </a:extLst>
          </a:blip>
          <a:srcRect t="-6830" b="-6830"/>
          <a:stretch>
            <a:fillRect/>
          </a:stretch>
        </p:blipFill>
        <p:spPr/>
      </p:pic>
      <p:sp>
        <p:nvSpPr>
          <p:cNvPr id="4" name="Content Placeholder 3"/>
          <p:cNvSpPr>
            <a:spLocks noGrp="1"/>
          </p:cNvSpPr>
          <p:nvPr>
            <p:ph type="body" sz="half" idx="2"/>
          </p:nvPr>
        </p:nvSpPr>
        <p:spPr>
          <a:xfrm rot="900000">
            <a:off x="44617" y="4105137"/>
            <a:ext cx="5408995" cy="1510106"/>
          </a:xfrm>
        </p:spPr>
        <p:txBody>
          <a:bodyPr>
            <a:normAutofit fontScale="92500" lnSpcReduction="20000"/>
          </a:bodyPr>
          <a:lstStyle/>
          <a:p>
            <a:r>
              <a:rPr lang="en-US" dirty="0"/>
              <a:t>From personal narrative (including family relationships), ritual and liturgy, the Holocaust and history, literature and myth, the books in the exhibition demonstrate how Jewish women artists utilize the book form to equalize their position within Judaism</a:t>
            </a:r>
          </a:p>
        </p:txBody>
      </p:sp>
    </p:spTree>
    <p:extLst>
      <p:ext uri="{BB962C8B-B14F-4D97-AF65-F5344CB8AC3E}">
        <p14:creationId xmlns:p14="http://schemas.microsoft.com/office/powerpoint/2010/main" val="29825392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rot="-4500000">
            <a:off x="-1925500" y="1238733"/>
            <a:ext cx="6106810" cy="3570526"/>
          </a:xfrm>
        </p:spPr>
        <p:txBody>
          <a:bodyPr>
            <a:normAutofit/>
          </a:bodyPr>
          <a:lstStyle/>
          <a:p>
            <a:r>
              <a:rPr lang="en-US" sz="2000" b="1" dirty="0"/>
              <a:t>Wooden Book Blocks</a:t>
            </a:r>
            <a:r>
              <a:rPr lang="en-US" sz="2000" dirty="0"/>
              <a:t>. Artist: </a:t>
            </a:r>
            <a:r>
              <a:rPr lang="en-US" sz="2000" u="sng" dirty="0">
                <a:hlinkClick r:id="rId2"/>
              </a:rPr>
              <a:t>Leanne </a:t>
            </a:r>
            <a:r>
              <a:rPr lang="en-US" sz="2000" u="sng" dirty="0" smtClean="0">
                <a:hlinkClick r:id="rId2"/>
              </a:rPr>
              <a:t>Shapton</a:t>
            </a:r>
            <a:r>
              <a:rPr lang="en-US" sz="2000" u="sng" dirty="0" smtClean="0"/>
              <a:t/>
            </a:r>
            <a:br>
              <a:rPr lang="en-US" sz="2000" u="sng" dirty="0" smtClean="0"/>
            </a:br>
            <a:r>
              <a:rPr lang="en-US" sz="2000" b="1" dirty="0"/>
              <a:t>The Tiny Book of Birds.</a:t>
            </a:r>
            <a:r>
              <a:rPr lang="en-US" sz="2000" dirty="0"/>
              <a:t> Artist: </a:t>
            </a:r>
            <a:r>
              <a:rPr lang="en-US" sz="2000" u="sng" dirty="0" smtClean="0">
                <a:hlinkClick r:id="rId3"/>
              </a:rPr>
              <a:t>Geninne</a:t>
            </a:r>
            <a:r>
              <a:rPr lang="en-US" sz="2000" u="sng" dirty="0" smtClean="0"/>
              <a:t/>
            </a:r>
            <a:br>
              <a:rPr lang="en-US" sz="2000" u="sng" dirty="0" smtClean="0"/>
            </a:br>
            <a:r>
              <a:rPr lang="en-US" sz="2000" b="1" dirty="0"/>
              <a:t>Cassette Tape Book.</a:t>
            </a:r>
            <a:r>
              <a:rPr lang="en-US" sz="2000" dirty="0"/>
              <a:t> Artist: </a:t>
            </a:r>
            <a:r>
              <a:rPr lang="en-US" sz="2000" u="sng" dirty="0">
                <a:hlinkClick r:id="rId4"/>
              </a:rPr>
              <a:t>Heather LG Bella </a:t>
            </a:r>
            <a:r>
              <a:rPr lang="en-US" sz="2000" u="sng" dirty="0" smtClean="0"/>
              <a:t/>
            </a:r>
            <a:br>
              <a:rPr lang="en-US" sz="2000" u="sng" dirty="0" smtClean="0"/>
            </a:br>
            <a:r>
              <a:rPr lang="en-US" sz="2000" b="1" dirty="0"/>
              <a:t>Mini Recycle Bin Books</a:t>
            </a:r>
            <a:r>
              <a:rPr lang="en-US" sz="2000" dirty="0"/>
              <a:t>. Artist: </a:t>
            </a:r>
            <a:r>
              <a:rPr lang="en-US" sz="2000" u="sng" dirty="0">
                <a:hlinkClick r:id="rId5"/>
              </a:rPr>
              <a:t>Erin Zamarzla</a:t>
            </a:r>
            <a:endParaRPr lang="en-US" sz="2000" dirty="0"/>
          </a:p>
        </p:txBody>
      </p:sp>
      <p:pic>
        <p:nvPicPr>
          <p:cNvPr id="9" name="Content Placeholder 8" descr="3081680951_e63e5e4a13.jpg"/>
          <p:cNvPicPr>
            <a:picLocks noGrp="1" noChangeAspect="1"/>
          </p:cNvPicPr>
          <p:nvPr>
            <p:ph idx="1"/>
          </p:nvPr>
        </p:nvPicPr>
        <p:blipFill>
          <a:blip r:embed="rId6">
            <a:extLst>
              <a:ext uri="{28A0092B-C50C-407E-A947-70E740481C1C}">
                <a14:useLocalDpi xmlns:a14="http://schemas.microsoft.com/office/drawing/2010/main" val="0"/>
              </a:ext>
            </a:extLst>
          </a:blip>
          <a:srcRect t="-4496" b="-4496"/>
          <a:stretch>
            <a:fillRect/>
          </a:stretch>
        </p:blipFill>
        <p:spPr/>
      </p:pic>
    </p:spTree>
    <p:extLst>
      <p:ext uri="{BB962C8B-B14F-4D97-AF65-F5344CB8AC3E}">
        <p14:creationId xmlns:p14="http://schemas.microsoft.com/office/powerpoint/2010/main" val="27653988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an </a:t>
            </a:r>
            <a:br>
              <a:rPr lang="en-US" b="1" dirty="0"/>
            </a:br>
            <a:r>
              <a:rPr lang="en-US" b="1" dirty="0"/>
              <a:t>Artist Book?</a:t>
            </a:r>
            <a:br>
              <a:rPr lang="en-US" b="1" dirty="0"/>
            </a:br>
            <a:endParaRPr lang="en-US" dirty="0"/>
          </a:p>
        </p:txBody>
      </p:sp>
      <p:sp>
        <p:nvSpPr>
          <p:cNvPr id="3" name="Content Placeholder 2"/>
          <p:cNvSpPr>
            <a:spLocks noGrp="1"/>
          </p:cNvSpPr>
          <p:nvPr>
            <p:ph idx="1"/>
          </p:nvPr>
        </p:nvSpPr>
        <p:spPr/>
        <p:txBody>
          <a:bodyPr/>
          <a:lstStyle/>
          <a:p>
            <a:r>
              <a:rPr lang="en-US" dirty="0"/>
              <a:t>Words may be used to reinforce a message, but they are not always essential to the book's meaning</a:t>
            </a:r>
            <a:r>
              <a:rPr lang="en-US" dirty="0" smtClean="0"/>
              <a:t>.</a:t>
            </a:r>
            <a:endParaRPr lang="en-US" dirty="0"/>
          </a:p>
        </p:txBody>
      </p:sp>
    </p:spTree>
    <p:extLst>
      <p:ext uri="{BB962C8B-B14F-4D97-AF65-F5344CB8AC3E}">
        <p14:creationId xmlns:p14="http://schemas.microsoft.com/office/powerpoint/2010/main" val="9465561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urk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119" y="191204"/>
            <a:ext cx="5877131" cy="6428566"/>
          </a:xfrm>
          <a:prstGeom prst="rect">
            <a:avLst/>
          </a:prstGeom>
        </p:spPr>
      </p:pic>
      <p:sp>
        <p:nvSpPr>
          <p:cNvPr id="2" name="Title 1"/>
          <p:cNvSpPr>
            <a:spLocks noGrp="1"/>
          </p:cNvSpPr>
          <p:nvPr>
            <p:ph type="title"/>
          </p:nvPr>
        </p:nvSpPr>
        <p:spPr>
          <a:xfrm rot="-900000">
            <a:off x="4056340" y="3404432"/>
            <a:ext cx="5004753" cy="1299542"/>
          </a:xfrm>
        </p:spPr>
        <p:txBody>
          <a:bodyPr>
            <a:normAutofit/>
          </a:bodyPr>
          <a:lstStyle/>
          <a:p>
            <a:r>
              <a:rPr lang="en-US" sz="2400" b="1" dirty="0"/>
              <a:t>Book Artist </a:t>
            </a:r>
            <a:r>
              <a:rPr lang="en-US" sz="2400" b="1" dirty="0" smtClean="0"/>
              <a:t/>
            </a:r>
            <a:br>
              <a:rPr lang="en-US" sz="2400" b="1" dirty="0" smtClean="0"/>
            </a:br>
            <a:r>
              <a:rPr lang="en-US" sz="2400" b="1" dirty="0" smtClean="0"/>
              <a:t>Alison </a:t>
            </a:r>
            <a:r>
              <a:rPr lang="en-US" sz="2400" b="1" dirty="0" err="1"/>
              <a:t>Kurke</a:t>
            </a:r>
            <a:endParaRPr lang="en-US" sz="2400" dirty="0"/>
          </a:p>
        </p:txBody>
      </p:sp>
      <p:pic>
        <p:nvPicPr>
          <p:cNvPr id="5" name="Picture 4" descr="kurk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685" y="4597691"/>
            <a:ext cx="736757" cy="1059088"/>
          </a:xfrm>
          <a:prstGeom prst="rect">
            <a:avLst/>
          </a:prstGeom>
        </p:spPr>
      </p:pic>
    </p:spTree>
    <p:extLst>
      <p:ext uri="{BB962C8B-B14F-4D97-AF65-F5344CB8AC3E}">
        <p14:creationId xmlns:p14="http://schemas.microsoft.com/office/powerpoint/2010/main" val="12401695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ＭＳ 明朝"/>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Kilter.thmx</Template>
  <TotalTime>237</TotalTime>
  <Words>331</Words>
  <Application>Microsoft Macintosh PowerPoint</Application>
  <PresentationFormat>On-screen Show (4:3)</PresentationFormat>
  <Paragraphs>57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Kilter</vt:lpstr>
      <vt:lpstr>Today’s Steps </vt:lpstr>
      <vt:lpstr>Artist Books</vt:lpstr>
      <vt:lpstr>What Is an  Artist Book? </vt:lpstr>
      <vt:lpstr>JUDITH HOFFMAN</vt:lpstr>
      <vt:lpstr>Debra T. Williams</vt:lpstr>
      <vt:lpstr>Women of the Book:  Jewish Artists</vt:lpstr>
      <vt:lpstr>Wooden Book Blocks. Artist: Leanne Shapton The Tiny Book of Birds. Artist: Geninne Cassette Tape Book. Artist: Heather LG Bella  Mini Recycle Bin Books. Artist: Erin Zamarzla</vt:lpstr>
      <vt:lpstr>What Is an  Artist Book? </vt:lpstr>
      <vt:lpstr>Book Artist  Alison Kurke</vt:lpstr>
      <vt:lpstr>What Is an  Artist Book? </vt:lpstr>
      <vt:lpstr>Bonnie Thompson A Primer for Democracy</vt:lpstr>
      <vt:lpstr>What might this book be about? How can you tell?</vt:lpstr>
      <vt:lpstr>PowerPoint Presentation</vt:lpstr>
      <vt:lpstr>PowerPoint Presentation</vt:lpstr>
      <vt:lpstr>PowerPoint Presentation</vt:lpstr>
      <vt:lpstr>PowerPoint Presentation</vt:lpstr>
      <vt:lpstr>PowerPoint Presentation</vt:lpstr>
      <vt:lpstr>MISSION 2</vt:lpstr>
      <vt:lpstr>Today’s Steps </vt:lpstr>
      <vt:lpstr>MISSION 1 Set the Backdrop </vt:lpstr>
    </vt:vector>
  </TitlesOfParts>
  <Company>Maryland Institute College of 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Artist Books</dc:title>
  <dc:creator>Alexandra Arocho</dc:creator>
  <cp:lastModifiedBy>Alexandra Arocho</cp:lastModifiedBy>
  <cp:revision>15</cp:revision>
  <cp:lastPrinted>2011-02-22T03:39:37Z</cp:lastPrinted>
  <dcterms:created xsi:type="dcterms:W3CDTF">2011-02-14T00:23:54Z</dcterms:created>
  <dcterms:modified xsi:type="dcterms:W3CDTF">2011-02-22T03:39:44Z</dcterms:modified>
</cp:coreProperties>
</file>